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56" r:id="rId3"/>
    <p:sldId id="350" r:id="rId4"/>
    <p:sldId id="1216" r:id="rId5"/>
    <p:sldId id="1178" r:id="rId6"/>
    <p:sldId id="1196" r:id="rId7"/>
    <p:sldId id="1198" r:id="rId8"/>
    <p:sldId id="1206" r:id="rId9"/>
    <p:sldId id="1207" r:id="rId10"/>
    <p:sldId id="1214" r:id="rId11"/>
    <p:sldId id="1215" r:id="rId12"/>
    <p:sldId id="1236" r:id="rId13"/>
    <p:sldId id="1222" r:id="rId14"/>
    <p:sldId id="1237" r:id="rId15"/>
    <p:sldId id="1238" r:id="rId16"/>
    <p:sldId id="1239" r:id="rId17"/>
    <p:sldId id="1240" r:id="rId18"/>
    <p:sldId id="1241" r:id="rId19"/>
    <p:sldId id="1242" r:id="rId20"/>
    <p:sldId id="1243" r:id="rId21"/>
    <p:sldId id="1253" r:id="rId22"/>
    <p:sldId id="1254" r:id="rId23"/>
    <p:sldId id="1217" r:id="rId24"/>
    <p:sldId id="1219" r:id="rId25"/>
    <p:sldId id="1224" r:id="rId26"/>
    <p:sldId id="1223" r:id="rId27"/>
    <p:sldId id="1225" r:id="rId28"/>
    <p:sldId id="1226" r:id="rId29"/>
    <p:sldId id="1229" r:id="rId30"/>
    <p:sldId id="1230" r:id="rId31"/>
    <p:sldId id="1252" r:id="rId32"/>
    <p:sldId id="1227" r:id="rId33"/>
    <p:sldId id="1228" r:id="rId34"/>
    <p:sldId id="1231" r:id="rId35"/>
    <p:sldId id="1232" r:id="rId36"/>
    <p:sldId id="1234" r:id="rId37"/>
    <p:sldId id="1235" r:id="rId38"/>
    <p:sldId id="1244" r:id="rId39"/>
    <p:sldId id="1245" r:id="rId40"/>
    <p:sldId id="1246" r:id="rId41"/>
    <p:sldId id="1247" r:id="rId42"/>
    <p:sldId id="1248" r:id="rId43"/>
    <p:sldId id="1249" r:id="rId44"/>
    <p:sldId id="1250" r:id="rId45"/>
    <p:sldId id="1278" r:id="rId46"/>
    <p:sldId id="1279" r:id="rId47"/>
    <p:sldId id="1258" r:id="rId48"/>
    <p:sldId id="1259" r:id="rId49"/>
    <p:sldId id="1286" r:id="rId50"/>
    <p:sldId id="1287" r:id="rId51"/>
    <p:sldId id="1260" r:id="rId52"/>
    <p:sldId id="1261" r:id="rId53"/>
    <p:sldId id="1280" r:id="rId54"/>
    <p:sldId id="128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176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2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50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3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8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tiff"/><Relationship Id="rId7" Type="http://schemas.openxmlformats.org/officeDocument/2006/relationships/image" Target="../media/image4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tiff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44.tiff"/><Relationship Id="rId4" Type="http://schemas.openxmlformats.org/officeDocument/2006/relationships/image" Target="../media/image39.tiff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2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5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 in the last lecture: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kernel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class on Nov 22 (Tuesday): The day before the thanksgiving break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Homework 4 was due yesterday</a:t>
            </a:r>
          </a:p>
          <a:p>
            <a:r>
              <a:rPr lang="en-US" dirty="0"/>
              <a:t>Homework 5 will be announced this week</a:t>
            </a:r>
          </a:p>
          <a:p>
            <a:pPr lvl="1"/>
            <a:r>
              <a:rPr lang="en-US" dirty="0"/>
              <a:t>This will be our last assignment</a:t>
            </a:r>
          </a:p>
          <a:p>
            <a:pPr lvl="1"/>
            <a:r>
              <a:rPr lang="en-US" dirty="0"/>
              <a:t>Keep track of your own late days</a:t>
            </a:r>
          </a:p>
          <a:p>
            <a:pPr lvl="2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2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2"/>
            <a:endParaRPr lang="en-US" dirty="0"/>
          </a:p>
          <a:p>
            <a:r>
              <a:rPr lang="en-US" dirty="0"/>
              <a:t>Please ask course-related questions on Piazza</a:t>
            </a:r>
          </a:p>
          <a:p>
            <a:pPr lvl="1"/>
            <a:r>
              <a:rPr lang="en-US" dirty="0"/>
              <a:t>I have been really behind on emails and don’t open all emails recently</a:t>
            </a:r>
          </a:p>
          <a:p>
            <a:pPr lvl="1"/>
            <a:r>
              <a:rPr lang="en-US" dirty="0"/>
              <a:t>However, I’ll try to check Piazza regularly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Note that we have reverted back to our original notations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800" dirty="0"/>
                  <a:t>Linear separator</a:t>
                </a:r>
              </a:p>
              <a:p>
                <a:pPr/>
                <a:br>
                  <a:rPr lang="en-US" sz="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272" y="4001294"/>
                <a:ext cx="4250990" cy="2034988"/>
              </a:xfrm>
              <a:prstGeom prst="roundRect">
                <a:avLst/>
              </a:prstGeom>
              <a:blipFill>
                <a:blip r:embed="rId3"/>
                <a:stretch>
                  <a:fillRect t="-1852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What is 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Perceptron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843" y="2411569"/>
            <a:ext cx="6541957" cy="343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 I Perceptron machine, the first implementation of the perceptron algorithm.  (From Wikipedia)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“the embryo of an electronic computer that [the Navy] expects will be able to walk, talk, see, write, reproduce itself and be conscious of its existence.”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[1958]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52" y="1690688"/>
            <a:ext cx="396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3306130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7225258" y="40012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7658" y="4153694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25258" y="4743300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17566" y="558403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28656"/>
            <a:ext cx="5697511" cy="3466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177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8851941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76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NOT(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513100"/>
                  </p:ext>
                </p:extLst>
              </p:nvPr>
            </p:nvGraphicFramePr>
            <p:xfrm>
              <a:off x="1767590" y="3651297"/>
              <a:ext cx="2356894" cy="111252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6667" r="-2418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48" t="-6667" r="-152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78582" y="5246557"/>
            <a:ext cx="2021234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096199" y="4810124"/>
            <a:ext cx="1158801" cy="9304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20381" y="4789217"/>
            <a:ext cx="102869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96199" y="4138342"/>
            <a:ext cx="282501" cy="3430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NOT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237449" y="35396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6199" y="4280990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68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5C9-F484-DB4C-B510-9B1C5CA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How to Implement OR and XOR?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7A3290-F8F5-804D-AB1E-852AC85F0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7C6166-45C6-5C41-8AB6-43BC5A95F2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652677"/>
                  </p:ext>
                </p:extLst>
              </p:nvPr>
            </p:nvGraphicFramePr>
            <p:xfrm>
              <a:off x="1001873" y="3532350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897" r="-361818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3333" t="-6897" r="-2015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BCF986-7FC4-E24E-81D6-6BEBBF58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298" y="2829476"/>
                <a:ext cx="5952298" cy="4351338"/>
              </a:xfrm>
              <a:prstGeom prst="rect">
                <a:avLst/>
              </a:prstGeom>
              <a:blipFill>
                <a:blip r:embed="rId4"/>
                <a:stretch>
                  <a:fillRect l="-170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B0E18E-8B75-A04F-8799-38AB08DE1D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9732282"/>
                  </p:ext>
                </p:extLst>
              </p:nvPr>
            </p:nvGraphicFramePr>
            <p:xfrm>
              <a:off x="6365971" y="3491161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18" t="-6897" r="-360000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6154" t="-6897" r="-204615" b="-4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2366" t="-6897" r="-1527" b="-4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653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48828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415553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0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0622601"/>
                  </p:ext>
                </p:extLst>
              </p:nvPr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61" y="3237874"/>
            <a:ext cx="5289089" cy="29966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90542" y="4156715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949" y="4736188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2852" y="5505497"/>
            <a:ext cx="584617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084" y="4207557"/>
                <a:ext cx="1385666" cy="958364"/>
              </a:xfrm>
              <a:prstGeom prst="roundRect">
                <a:avLst/>
              </a:prstGeom>
              <a:blipFill rotWithShape="0">
                <a:blip r:embed="rId5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921" cy="1325563"/>
          </a:xfrm>
        </p:spPr>
        <p:txBody>
          <a:bodyPr/>
          <a:lstStyle/>
          <a:p>
            <a:r>
              <a:rPr lang="en-US" dirty="0"/>
              <a:t>Implement Logic Gates with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to denote “true”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to denote “false”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767590" y="3651297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/>
                    <a:gridCol w="822271"/>
                    <a:gridCol w="165739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70" t="-8197" r="-3582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5926" t="-8197" r="-20518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1941" t="-8197" r="-1465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6095999" y="3069252"/>
            <a:ext cx="5606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perceptron</a:t>
            </a:r>
          </a:p>
          <a:p>
            <a:r>
              <a:rPr lang="en-US" sz="2400" dirty="0"/>
              <a:t>(draw the points in the 2-D space, </a:t>
            </a:r>
          </a:p>
          <a:p>
            <a:r>
              <a:rPr lang="en-US" sz="2400" dirty="0"/>
              <a:t>you will see they are not linearly separable)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9" y="5145495"/>
            <a:ext cx="4452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Stronger version:</a:t>
            </a:r>
            <a:br>
              <a:rPr lang="en-US" sz="2400" dirty="0"/>
            </a:b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impossible</a:t>
            </a:r>
            <a:r>
              <a:rPr lang="en-US" sz="2400" dirty="0"/>
              <a:t> to implement XOR </a:t>
            </a:r>
          </a:p>
          <a:p>
            <a:r>
              <a:rPr lang="en-US" sz="2400" dirty="0"/>
              <a:t>using a single </a:t>
            </a:r>
            <a:r>
              <a:rPr lang="en-US" sz="2400" dirty="0">
                <a:solidFill>
                  <a:srgbClr val="C00000"/>
                </a:solidFill>
              </a:rPr>
              <a:t>layer of </a:t>
            </a:r>
            <a:r>
              <a:rPr lang="en-US" sz="2400" dirty="0" err="1"/>
              <a:t>perceptrons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36" y="4562475"/>
            <a:ext cx="3568145" cy="21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7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Boolean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XOR(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223C1B1-0683-391A-F726-E8BF4B0F2C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8840059"/>
                  </p:ext>
                </p:extLst>
              </p:nvPr>
            </p:nvGraphicFramePr>
            <p:xfrm>
              <a:off x="1108023" y="4638675"/>
              <a:ext cx="3179165" cy="1854200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95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222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73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18" t="-10345" r="-360000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6154" t="-10345" r="-204615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366" t="-10345" r="-1527" b="-4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95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61" y="29594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41143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83" y="51146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204" y="3909416"/>
                <a:ext cx="1385666" cy="958364"/>
              </a:xfrm>
              <a:prstGeom prst="roundRect">
                <a:avLst/>
              </a:prstGeom>
              <a:blipFill rotWithShape="0">
                <a:blip r:embed="rId6"/>
                <a:stretch>
                  <a:fillRect l="-4386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6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5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9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1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linearly separable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 b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630971"/>
                <a:ext cx="5146395" cy="1170729"/>
              </a:xfrm>
              <a:prstGeom prst="roundRect">
                <a:avLst/>
              </a:prstGeom>
              <a:blipFill rotWithShape="0"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 (MLP)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61" y="2857878"/>
            <a:ext cx="3982545" cy="294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2"/>
                <a:ext cx="591207" cy="579383"/>
              </a:xfrm>
              <a:prstGeom prst="ellipse">
                <a:avLst/>
              </a:prstGeom>
              <a:blipFill rotWithShape="0">
                <a:blip r:embed="rId3"/>
                <a:stretch>
                  <a:fillRect l="-2062" r="-103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0"/>
                <a:ext cx="591207" cy="579383"/>
              </a:xfrm>
              <a:prstGeom prst="ellipse">
                <a:avLst/>
              </a:prstGeom>
              <a:blipFill rotWithShape="0">
                <a:blip r:embed="rId4"/>
                <a:stretch>
                  <a:fillRect l="-20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387" y="2778249"/>
            <a:ext cx="6532648" cy="30221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4012762"/>
                <a:ext cx="591207" cy="579383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4" y="5094205"/>
                <a:ext cx="591207" cy="579383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406" y="3849954"/>
                <a:ext cx="1385666" cy="958364"/>
              </a:xfrm>
              <a:prstGeom prst="roundRect">
                <a:avLst/>
              </a:prstGeom>
              <a:blipFill rotWithShape="0">
                <a:blip r:embed="rId8"/>
                <a:stretch>
                  <a:fillRect l="-4405" r="-3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24387" y="1988002"/>
            <a:ext cx="152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6666" y="1988002"/>
            <a:ext cx="2071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Hidden layer(s)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5595" y="1988333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layer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5094" y="6221310"/>
            <a:ext cx="2982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Feed-forward network</a:t>
            </a:r>
          </a:p>
        </p:txBody>
      </p:sp>
    </p:spTree>
    <p:extLst>
      <p:ext uri="{BB962C8B-B14F-4D97-AF65-F5344CB8AC3E}">
        <p14:creationId xmlns:p14="http://schemas.microsoft.com/office/powerpoint/2010/main" val="16512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now know that we can implement XOR by introducing the hidden layer in MLP. But generally how powerful is MLP?</a:t>
                </a:r>
              </a:p>
              <a:p>
                <a:endParaRPr lang="en-US" dirty="0"/>
              </a:p>
              <a:p>
                <a:r>
                  <a:rPr lang="en-US" dirty="0"/>
                  <a:t>Universal approximation theorem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Three-layer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</p:spPr>
        <p:txBody>
          <a:bodyPr/>
          <a:lstStyle/>
          <a:p>
            <a:r>
              <a:rPr lang="en-US" dirty="0"/>
              <a:t>Informal Intuitions of </a:t>
            </a:r>
            <a:r>
              <a:rPr lang="en-US"/>
              <a:t>Universal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continuous separator can be ”decomposed” into linear separators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2496185"/>
            <a:ext cx="2792121" cy="323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496185"/>
            <a:ext cx="2925080" cy="3276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830" y="2470813"/>
            <a:ext cx="2991558" cy="34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0" y="3772936"/>
                <a:ext cx="4689791" cy="876151"/>
              </a:xfrm>
              <a:blipFill rotWithShape="0">
                <a:blip r:embed="rId2"/>
                <a:stretch>
                  <a:fillRect l="-1691" t="-19444" r="-390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551" y="6920611"/>
            <a:ext cx="11917680" cy="410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Next lecture: formally introduce neural networks and how to learn it from data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/>
              <a:lstStyle/>
              <a:p>
                <a:r>
                  <a:rPr lang="en-US" dirty="0"/>
                  <a:t>Think about a single neuron (</a:t>
                </a:r>
                <a:r>
                  <a:rPr lang="en-US" dirty="0">
                    <a:solidFill>
                      <a:schemeClr val="accent1"/>
                    </a:solidFill>
                  </a:rPr>
                  <a:t>linear model)</a:t>
                </a:r>
                <a:endParaRPr lang="en-US" dirty="0"/>
              </a:p>
              <a:p>
                <a:pPr lvl="1"/>
                <a:r>
                  <a:rPr lang="en-US" dirty="0"/>
                  <a:t>Compute the linear signal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s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Transform it to what we need in the output (sign, linear, or sigmoid)</a:t>
                </a:r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In Neural networks, outputs of some nodes are inputs of some others</a:t>
                </a:r>
              </a:p>
              <a:p>
                <a:pPr lvl="1"/>
                <a:r>
                  <a:rPr lang="en-US" dirty="0"/>
                  <a:t>Activation function decides how to do this transformation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3"/>
                <a:stretch>
                  <a:fillRect l="-1086" t="-207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2" y="186313"/>
            <a:ext cx="3132945" cy="190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7810A-F015-0840-B140-7755ED13B2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9129853"/>
                  </p:ext>
                </p:extLst>
              </p:nvPr>
            </p:nvGraphicFramePr>
            <p:xfrm>
              <a:off x="1606635" y="3183873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111111" r="-16455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111111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205405" r="-164550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205405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6984" t="-313889" r="-164550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37942" t="-313889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6CAD2-5E25-CB44-BAE3-D26F2E0D94E7}"/>
              </a:ext>
            </a:extLst>
          </p:cNvPr>
          <p:cNvCxnSpPr>
            <a:cxnSpLocks/>
          </p:cNvCxnSpPr>
          <p:nvPr/>
        </p:nvCxnSpPr>
        <p:spPr>
          <a:xfrm>
            <a:off x="10201275" y="4845863"/>
            <a:ext cx="348906" cy="301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/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CDF2AF-8D41-CC44-A9D4-041620476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181" y="4980799"/>
                <a:ext cx="1603836" cy="63017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9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573396" cy="4849495"/>
          </a:xfrm>
        </p:spPr>
        <p:txBody>
          <a:bodyPr>
            <a:noAutofit/>
          </a:bodyPr>
          <a:lstStyle/>
          <a:p>
            <a:r>
              <a:rPr lang="en-US" sz="2400" dirty="0"/>
              <a:t>Activation functions in Neural Networks</a:t>
            </a:r>
          </a:p>
          <a:p>
            <a:pPr lvl="1"/>
            <a:r>
              <a:rPr lang="en-US" dirty="0"/>
              <a:t>sign function: </a:t>
            </a:r>
          </a:p>
          <a:p>
            <a:pPr lvl="2"/>
            <a:r>
              <a:rPr lang="en-US" sz="2400" dirty="0"/>
              <a:t>hard to optimize</a:t>
            </a:r>
          </a:p>
          <a:p>
            <a:pPr lvl="1"/>
            <a:r>
              <a:rPr lang="en-US" dirty="0"/>
              <a:t>linear function:</a:t>
            </a:r>
          </a:p>
          <a:p>
            <a:pPr lvl="2"/>
            <a:r>
              <a:rPr lang="en-US" sz="2400" dirty="0"/>
              <a:t>the entire neural network is linear</a:t>
            </a:r>
          </a:p>
          <a:p>
            <a:pPr lvl="1"/>
            <a:r>
              <a:rPr lang="en-US" dirty="0"/>
              <a:t>One potential option: having a “softened” version of sign function</a:t>
            </a:r>
            <a:br>
              <a:rPr lang="en-US" dirty="0"/>
            </a:br>
            <a:endParaRPr lang="en-US" sz="24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212764" y="1343803"/>
            <a:ext cx="3708186" cy="2027346"/>
            <a:chOff x="1729623" y="2423161"/>
            <a:chExt cx="3817737" cy="23188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623" y="2423161"/>
              <a:ext cx="3817737" cy="23188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/>
                <p:cNvSpPr/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098" y="3333545"/>
                  <a:ext cx="505197" cy="466295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98498A-941C-EA47-8904-9E1B1D82758D}"/>
              </a:ext>
            </a:extLst>
          </p:cNvPr>
          <p:cNvGrpSpPr/>
          <p:nvPr/>
        </p:nvGrpSpPr>
        <p:grpSpPr>
          <a:xfrm>
            <a:off x="1952790" y="4434569"/>
            <a:ext cx="3218818" cy="2240550"/>
            <a:chOff x="2942139" y="4479784"/>
            <a:chExt cx="7568413" cy="52682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2139" y="4479784"/>
              <a:ext cx="7568413" cy="52682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738CD-9EFD-5040-88C6-F823ADF3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3765" y="5897291"/>
              <a:ext cx="1095323" cy="10018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3EFA36-A1ED-BB40-A177-624E2836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7735" y="5974376"/>
              <a:ext cx="212099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4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4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some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751" y="2447837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/>
                  <a:t> indicates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with respect to the separator and the margin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815507"/>
                <a:ext cx="9138784" cy="1938992"/>
              </a:xfrm>
              <a:prstGeom prst="rect">
                <a:avLst/>
              </a:prstGeom>
              <a:blipFill>
                <a:blip r:embed="rId4"/>
                <a:stretch>
                  <a:fillRect l="-971" t="-261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06" y="3138531"/>
                <a:ext cx="5892244" cy="1570204"/>
              </a:xfrm>
              <a:prstGeom prst="roundRect">
                <a:avLst/>
              </a:prstGeom>
              <a:blipFill>
                <a:blip r:embed="rId5"/>
                <a:stretch>
                  <a:fillRect t="-24603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dirty="0"/>
              <a:t>Key messages:</a:t>
            </a:r>
          </a:p>
          <a:p>
            <a:pPr lvl="1"/>
            <a:r>
              <a:rPr lang="en-US" dirty="0"/>
              <a:t>Both can be efficiently solved using QP solver</a:t>
            </a:r>
          </a:p>
          <a:p>
            <a:pPr lvl="1"/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3800319"/>
                <a:ext cx="5918944" cy="1399380"/>
              </a:xfrm>
              <a:prstGeom prst="roundRect">
                <a:avLst/>
              </a:prstGeom>
              <a:blipFill>
                <a:blip r:embed="rId2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3" y="2205853"/>
                <a:ext cx="4396312" cy="1117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855" y="4749976"/>
                <a:ext cx="4896392" cy="1618938"/>
              </a:xfrm>
              <a:prstGeom prst="roundRect">
                <a:avLst/>
              </a:prstGeom>
              <a:blipFill>
                <a:blip r:embed="rId4"/>
                <a:stretch>
                  <a:fillRect l="-258" t="-1538" b="-2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/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1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9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B7ABDB1-8E44-5B4A-A4D3-9761649FC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85" y="2050434"/>
                <a:ext cx="4939062" cy="2546037"/>
              </a:xfrm>
              <a:prstGeom prst="roundRect">
                <a:avLst>
                  <a:gd name="adj" fmla="val 8814"/>
                </a:avLst>
              </a:prstGeom>
              <a:blipFill>
                <a:blip r:embed="rId5"/>
                <a:stretch>
                  <a:fillRect t="-493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higher dimensional spaces without really worrying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/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Instead of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we can store “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support vectors</a:t>
                </a:r>
                <a:r>
                  <a:rPr lang="en-US" sz="2000" dirty="0"/>
                  <a:t>” (points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) and make predictions accordingly.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33E0899-640F-E848-A4E7-7142383FA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809" y="2780499"/>
                <a:ext cx="4541519" cy="1297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BC9A37-4201-924F-8E14-AC4CE9EA4CC4}"/>
              </a:ext>
            </a:extLst>
          </p:cNvPr>
          <p:cNvCxnSpPr>
            <a:cxnSpLocks/>
          </p:cNvCxnSpPr>
          <p:nvPr/>
        </p:nvCxnSpPr>
        <p:spPr>
          <a:xfrm flipV="1">
            <a:off x="6400800" y="4038912"/>
            <a:ext cx="411480" cy="51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54628</TotalTime>
  <Words>3288</Words>
  <Application>Microsoft Macintosh PowerPoint</Application>
  <PresentationFormat>Widescreen</PresentationFormat>
  <Paragraphs>645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Machines</vt:lpstr>
      <vt:lpstr>Soft-Margin SVM</vt:lpstr>
      <vt:lpstr>Primal-Dual Formulations of Hard-Margin SVM</vt:lpstr>
      <vt:lpstr>Kernel Functions</vt:lpstr>
      <vt:lpstr>Kernel Trick: Utilize Dual and Kernel Functions</vt:lpstr>
      <vt:lpstr>Recover (w ⃗^∗,b^∗) from α ⃗^∗ with Kernel Tricks</vt:lpstr>
      <vt:lpstr>Today’s Lecture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Neural Networks</vt:lpstr>
      <vt:lpstr>Perceptron</vt:lpstr>
      <vt:lpstr>Perceptron</vt:lpstr>
      <vt:lpstr>The First Perceptron Machine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Practice: How to Implement OR and XOR?</vt:lpstr>
      <vt:lpstr>Implement Logic Gates with Perceptron</vt:lpstr>
      <vt:lpstr>Implement Logic Gates with Perceptron</vt:lpstr>
      <vt:lpstr>Implement Logic Gates with Perceptron</vt:lpstr>
      <vt:lpstr>Implement Logic Gates with Perceptron</vt:lpstr>
      <vt:lpstr>Multi-Layer Perceptron</vt:lpstr>
      <vt:lpstr>Representing Boolean Operations</vt:lpstr>
      <vt:lpstr>Implementing XOR</vt:lpstr>
      <vt:lpstr>Implementing XOR</vt:lpstr>
      <vt:lpstr>Multi-Layer Perceptron (MLP)</vt:lpstr>
      <vt:lpstr>The Power of Multi-Layer Perceptron (MLP)</vt:lpstr>
      <vt:lpstr>Informal Intuitions of Universal Approximation</vt:lpstr>
      <vt:lpstr>How to Learn MLP From Data?</vt:lpstr>
      <vt:lpstr>Neural Networks</vt:lpstr>
      <vt:lpstr>Notations of Neural Networks (NN)</vt:lpstr>
      <vt:lpstr>Neural Networks</vt:lpstr>
      <vt:lpstr>Activation Function </vt:lpstr>
      <vt:lpstr>Activation Function </vt:lpstr>
      <vt:lpstr>Activation Function </vt:lpstr>
      <vt:lpstr>Activation Function </vt:lpstr>
      <vt:lpstr>Notations of Neural Networks (NN)</vt:lpstr>
      <vt:lpstr>Notations of Neural Networks (NN)</vt:lpstr>
      <vt:lpstr>Notations of Neural Networks (NN)</vt:lpstr>
      <vt:lpstr>Notations of Neural Networks (NN)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4671</cp:revision>
  <cp:lastPrinted>2020-04-09T16:19:58Z</cp:lastPrinted>
  <dcterms:created xsi:type="dcterms:W3CDTF">2017-08-24T15:35:37Z</dcterms:created>
  <dcterms:modified xsi:type="dcterms:W3CDTF">2022-11-15T18:00:38Z</dcterms:modified>
</cp:coreProperties>
</file>